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亀岡俊史" userId="446748d8-849d-4585-8722-2581f1c9933f" providerId="ADAL" clId="{08B9A521-B10C-4051-B0F0-EF1446465EDD}"/>
    <pc:docChg chg="modSld">
      <pc:chgData name="亀岡俊史" userId="446748d8-849d-4585-8722-2581f1c9933f" providerId="ADAL" clId="{08B9A521-B10C-4051-B0F0-EF1446465EDD}" dt="2022-12-14T03:51:13.059" v="15" actId="20577"/>
      <pc:docMkLst>
        <pc:docMk/>
      </pc:docMkLst>
      <pc:sldChg chg="modSp mod">
        <pc:chgData name="亀岡俊史" userId="446748d8-849d-4585-8722-2581f1c9933f" providerId="ADAL" clId="{08B9A521-B10C-4051-B0F0-EF1446465EDD}" dt="2022-12-14T03:51:13.059" v="15" actId="20577"/>
        <pc:sldMkLst>
          <pc:docMk/>
          <pc:sldMk cId="1583650856" sldId="264"/>
        </pc:sldMkLst>
        <pc:spChg chg="mod">
          <ac:chgData name="亀岡俊史" userId="446748d8-849d-4585-8722-2581f1c9933f" providerId="ADAL" clId="{08B9A521-B10C-4051-B0F0-EF1446465EDD}" dt="2022-12-14T03:51:13.059" v="15" actId="20577"/>
          <ac:spMkLst>
            <pc:docMk/>
            <pc:sldMk cId="1583650856" sldId="264"/>
            <ac:spMk id="19" creationId="{F3A4A596-6872-1D5C-3031-2B9C13C5CFD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DA2DA4-8DDD-BBA7-D5FC-C9EC27D01B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923FA5B-077F-8C30-81FF-483243B83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79BB7A-7C95-8C8C-46CA-82992C8FC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89831-8CAA-4345-85A5-3F0285CF36D1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1604C3-5099-0C1D-F35C-033516C11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468F82-A273-1D0B-F267-7CB953970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D9AD-0E9A-4128-A6DC-BA0ECE81CE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13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17D6CC-9A1E-FC31-9BDE-0BA09D6E3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478D012-26B1-DAB2-91C7-D8C10ED87A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107610-A8D7-1CF6-6568-B96363442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89831-8CAA-4345-85A5-3F0285CF36D1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766CC8-D223-313F-10D8-457384B99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C5E6A5-8381-BE96-4654-E866C6308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D9AD-0E9A-4128-A6DC-BA0ECE81CE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93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3CFD4CC-5A99-E63B-A94A-067DC7058F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9C6D084-123F-875C-AE4F-2AFE0C1CC5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F48809-8475-7253-38B2-7DBA390D6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89831-8CAA-4345-85A5-3F0285CF36D1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5E004D-F8E8-B395-21EE-2E52CBFFD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E4B0AA-49C5-4A26-E4DC-E1C038474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D9AD-0E9A-4128-A6DC-BA0ECE81CE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221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124D0A-01CD-71E0-4D71-C740A36C3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F80622-9C0C-CF01-E7D9-A15CBCA55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626289-AD47-D0E5-DB8B-93DCBDCC0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89831-8CAA-4345-85A5-3F0285CF36D1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EA05B6-7915-DD69-581E-FED8F5FC1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49F9EA-2A12-FD5C-2712-0D99CDCDC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D9AD-0E9A-4128-A6DC-BA0ECE81CE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352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ACB982-1FDE-9494-C103-CFC384620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41E557E-C3EF-A980-BEFA-4A5C6B953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AFF8BD-2ECA-E75A-6A10-F5068F1C7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89831-8CAA-4345-85A5-3F0285CF36D1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8C81E3-AE66-DE7E-EED9-043D2812F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380D4D-9119-4522-8294-60583067E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D9AD-0E9A-4128-A6DC-BA0ECE81CE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947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88BD1F-04AA-9C74-8DD9-DEEAAEA5B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FC37686-C4BB-87BF-A18D-BDEAAB0C03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BA8E466-1B36-CDB3-1D38-E0318DFC2C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16DAF39-5E7F-2749-9D10-CD9AE47EE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89831-8CAA-4345-85A5-3F0285CF36D1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76267-7721-AF2C-9F88-DA2B8B314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BCF4AA1-D038-73A7-473C-E72BFFC84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D9AD-0E9A-4128-A6DC-BA0ECE81CE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38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44A39B-F2FF-58D7-4561-9E9E78E0A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BB792DD-AF7E-2410-F6C6-8CD62BA0E8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9202902-A54F-5380-7CF3-EC2BDE1A58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3310A8F-2763-1898-D6B2-452A8620B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E926C85-6141-5289-5E4E-BD7CF5DFEA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ED89C56-F7C1-308B-A70B-91D415568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89831-8CAA-4345-85A5-3F0285CF36D1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E230F9C-BCE6-AD63-6E36-DFB2744EC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9E3DE62-7B5E-0550-97F4-26343E8FC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D9AD-0E9A-4128-A6DC-BA0ECE81CE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909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3FCE0D-F2F7-0C69-B0C0-119470FDD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43EE40D-FF84-E580-B3E8-307BB867D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89831-8CAA-4345-85A5-3F0285CF36D1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20ACA0D-BA07-33E4-F42B-94550048C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67019DB-46F8-A579-6182-3B7400FA1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D9AD-0E9A-4128-A6DC-BA0ECE81CE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244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81FB14C-7768-3862-16A4-4B63D3562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89831-8CAA-4345-85A5-3F0285CF36D1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28BF2EA-2322-4B63-D6BB-60012FABD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0758581-6BF5-082F-E5BA-DD3235179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D9AD-0E9A-4128-A6DC-BA0ECE81CE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6329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DB5200-5BF9-335E-FF4C-AD5DD6C1E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A20A6CD-4F6E-E964-B573-3BD5E3248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82D0AC8-36AC-4BBC-9E7E-B5A6A71B7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CADBA91-32A0-DF65-860A-3A85BF59D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89831-8CAA-4345-85A5-3F0285CF36D1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D5F300A-047C-6FD0-62D3-98814B83D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BC2277F-BC71-ADAE-6B38-EA1696FE8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D9AD-0E9A-4128-A6DC-BA0ECE81CE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558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3EC451-D428-CF93-66F6-D7B0A731C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E68EFF9-4E68-C2E1-5E14-4AF7D50264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875106B-562F-E288-3CA8-854308CBD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8DEC226-C0FA-5A34-B005-252FA50A1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89831-8CAA-4345-85A5-3F0285CF36D1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5F78438-1D97-887D-C870-8A924041E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69FA720-EDB5-812A-2CCA-A56E854BA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D9AD-0E9A-4128-A6DC-BA0ECE81CE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758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BF4A4C3-896D-71E7-115D-27B3E2CA7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230FCF8-07BA-636C-E9AC-05D680384D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D4ED26-69FD-0527-C82A-27FEC6A33B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89831-8CAA-4345-85A5-3F0285CF36D1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58CD7A-D954-2245-ABD0-D1CCFC8949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DEC6A0-412F-A55A-21CD-8DE1E3CF51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5D9AD-0E9A-4128-A6DC-BA0ECE81CE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312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4B79846-AFF2-EB43-C659-6CC1E98383FF}"/>
              </a:ext>
            </a:extLst>
          </p:cNvPr>
          <p:cNvSpPr txBox="1"/>
          <p:nvPr/>
        </p:nvSpPr>
        <p:spPr>
          <a:xfrm>
            <a:off x="367145" y="273108"/>
            <a:ext cx="1145771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ja-JP" dirty="0">
                <a:solidFill>
                  <a:schemeClr val="bg2">
                    <a:lumMod val="10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【</a:t>
            </a:r>
            <a:r>
              <a:rPr lang="ja-JP" altLang="en-US" dirty="0">
                <a:solidFill>
                  <a:schemeClr val="bg2">
                    <a:lumMod val="10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本日のインタビューの背景・目的</a:t>
            </a:r>
            <a:r>
              <a:rPr lang="en-US" altLang="ja-JP" dirty="0">
                <a:solidFill>
                  <a:schemeClr val="bg2">
                    <a:lumMod val="10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】</a:t>
            </a:r>
          </a:p>
          <a:p>
            <a:pPr algn="just"/>
            <a:r>
              <a:rPr lang="ja-JP" altLang="en-US" dirty="0">
                <a:solidFill>
                  <a:schemeClr val="bg2">
                    <a:lumMod val="10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テスラオーナーから先端ブランドに惹きつけられる価値観を考える</a:t>
            </a:r>
          </a:p>
          <a:p>
            <a:pPr algn="just"/>
            <a:r>
              <a:rPr lang="ja-JP" altLang="en-US" dirty="0">
                <a:solidFill>
                  <a:schemeClr val="bg2">
                    <a:lumMod val="10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 ーーーーーーーーーーー</a:t>
            </a:r>
          </a:p>
          <a:p>
            <a:pPr algn="just"/>
            <a:r>
              <a:rPr lang="ja-JP" altLang="en-US" dirty="0">
                <a:solidFill>
                  <a:schemeClr val="bg2">
                    <a:lumMod val="10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「テスラ」。日本での販売台数は</a:t>
            </a:r>
            <a:r>
              <a:rPr lang="en-US" altLang="ja-JP" dirty="0">
                <a:solidFill>
                  <a:schemeClr val="bg2">
                    <a:lumMod val="10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12,000</a:t>
            </a:r>
            <a:r>
              <a:rPr lang="ja-JP" altLang="en-US" dirty="0">
                <a:solidFill>
                  <a:schemeClr val="bg2">
                    <a:lumMod val="10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台くらいだそうです。</a:t>
            </a:r>
          </a:p>
          <a:p>
            <a:pPr algn="just"/>
            <a:r>
              <a:rPr lang="ja-JP" altLang="en-US" dirty="0">
                <a:solidFill>
                  <a:schemeClr val="bg2">
                    <a:lumMod val="10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単に電気自動車というだけでなく、色んな意味で未来感があります。</a:t>
            </a:r>
          </a:p>
          <a:p>
            <a:pPr algn="just"/>
            <a:r>
              <a:rPr lang="ja-JP" altLang="en-US" dirty="0">
                <a:solidFill>
                  <a:schemeClr val="bg2">
                    <a:lumMod val="10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クリーンエネルギー、アップデートしていくクルマ、創業者の個性、描く未来。</a:t>
            </a:r>
          </a:p>
          <a:p>
            <a:pPr algn="just"/>
            <a:r>
              <a:rPr lang="ja-JP" altLang="en-US" dirty="0">
                <a:solidFill>
                  <a:schemeClr val="bg2">
                    <a:lumMod val="10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このテスラに乗っている人は、どうしてテスラを選んだんでしょうか。</a:t>
            </a:r>
          </a:p>
          <a:p>
            <a:pPr algn="just"/>
            <a:r>
              <a:rPr lang="ja-JP" altLang="en-US" dirty="0">
                <a:solidFill>
                  <a:schemeClr val="bg2">
                    <a:lumMod val="10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テスラというブランドのどこに魅かれたのか、クルマとしての魅力など。</a:t>
            </a:r>
          </a:p>
          <a:p>
            <a:pPr algn="just"/>
            <a:r>
              <a:rPr lang="ja-JP" altLang="en-US" dirty="0">
                <a:solidFill>
                  <a:schemeClr val="bg2">
                    <a:lumMod val="10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そこには、先端の価値観があるように思えます。</a:t>
            </a:r>
          </a:p>
          <a:p>
            <a:pPr algn="just"/>
            <a:r>
              <a:rPr lang="ja-JP" altLang="en-US" dirty="0">
                <a:solidFill>
                  <a:schemeClr val="bg2">
                    <a:lumMod val="10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マーケティングの題材としてもよく語られ、様々な調査でも突出したブランド力と評価されるテスラを、</a:t>
            </a:r>
          </a:p>
          <a:p>
            <a:pPr algn="just"/>
            <a:r>
              <a:rPr lang="ja-JP" altLang="en-US" dirty="0">
                <a:solidFill>
                  <a:schemeClr val="bg2">
                    <a:lumMod val="10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評価目線ではなく、実際に購入し乗っているオーナーの価値観で考えてみたいと思います。</a:t>
            </a:r>
            <a:endParaRPr lang="en-US" altLang="ja-JP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897AA544-F7D9-19D6-B90D-4731E93FFD9F}"/>
              </a:ext>
            </a:extLst>
          </p:cNvPr>
          <p:cNvSpPr/>
          <p:nvPr/>
        </p:nvSpPr>
        <p:spPr>
          <a:xfrm>
            <a:off x="2493178" y="3771900"/>
            <a:ext cx="6486525" cy="11144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＜インタビュー対象者＞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endParaRPr kumimoji="1" lang="en-US" altLang="ja-JP" sz="900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51</a:t>
            </a:r>
            <a:r>
              <a:rPr kumimoji="1" lang="ja-JP" altLang="en-US" dirty="0">
                <a:solidFill>
                  <a:schemeClr val="tx1"/>
                </a:solidFill>
              </a:rPr>
              <a:t>歳女性、既婚（夫・息子２人）</a:t>
            </a:r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BD01A75-6F84-4906-6080-D21471D87016}"/>
              </a:ext>
            </a:extLst>
          </p:cNvPr>
          <p:cNvSpPr txBox="1"/>
          <p:nvPr/>
        </p:nvSpPr>
        <p:spPr>
          <a:xfrm>
            <a:off x="318055" y="5594637"/>
            <a:ext cx="639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chemeClr val="bg2">
                    <a:lumMod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株式会社トークアイ   </a:t>
            </a:r>
            <a:r>
              <a:rPr kumimoji="1" lang="en-US" altLang="ja-JP" sz="2400" b="1" dirty="0">
                <a:solidFill>
                  <a:schemeClr val="bg2">
                    <a:lumMod val="1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https://talkeye.co.jp</a:t>
            </a:r>
            <a:endParaRPr kumimoji="1" lang="ja-JP" altLang="en-US" sz="2400" b="1" dirty="0">
              <a:solidFill>
                <a:schemeClr val="bg2">
                  <a:lumMod val="1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 descr="ロゴ, 会社名&#10;&#10;自動的に生成された説明">
            <a:extLst>
              <a:ext uri="{FF2B5EF4-FFF2-40B4-BE49-F238E27FC236}">
                <a16:creationId xmlns:a16="http://schemas.microsoft.com/office/drawing/2014/main" id="{3D31F442-7817-9DBA-94BC-4CDAE021AD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3289" y="5508"/>
            <a:ext cx="1114425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91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48101238-F0C1-11AB-E1D5-2D0E21FE840C}"/>
              </a:ext>
            </a:extLst>
          </p:cNvPr>
          <p:cNvSpPr txBox="1">
            <a:spLocks/>
          </p:cNvSpPr>
          <p:nvPr/>
        </p:nvSpPr>
        <p:spPr>
          <a:xfrm>
            <a:off x="255421" y="114561"/>
            <a:ext cx="10167309" cy="5346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「テスラオーナーの価値観からの先端品の価値）」：</a:t>
            </a:r>
            <a:r>
              <a:rPr lang="ja-JP" altLang="en-US" sz="19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インタビューからのファインディングス</a:t>
            </a:r>
          </a:p>
        </p:txBody>
      </p:sp>
      <p:pic>
        <p:nvPicPr>
          <p:cNvPr id="23" name="図 22" descr="ロゴ, 会社名&#10;&#10;自動的に生成された説明">
            <a:extLst>
              <a:ext uri="{FF2B5EF4-FFF2-40B4-BE49-F238E27FC236}">
                <a16:creationId xmlns:a16="http://schemas.microsoft.com/office/drawing/2014/main" id="{3264D6A6-FC25-4C6F-1457-F363268256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3289" y="5508"/>
            <a:ext cx="1114425" cy="63817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17889A9-6946-E634-6306-FAEC1BC86CE7}"/>
              </a:ext>
            </a:extLst>
          </p:cNvPr>
          <p:cNvSpPr txBox="1"/>
          <p:nvPr/>
        </p:nvSpPr>
        <p:spPr>
          <a:xfrm>
            <a:off x="334220" y="700797"/>
            <a:ext cx="3316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先端品への興味・関心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747BB73-9D8E-3339-5519-19925FEB7F3F}"/>
              </a:ext>
            </a:extLst>
          </p:cNvPr>
          <p:cNvSpPr txBox="1"/>
          <p:nvPr/>
        </p:nvSpPr>
        <p:spPr>
          <a:xfrm>
            <a:off x="1062884" y="1070129"/>
            <a:ext cx="10074222" cy="654025"/>
          </a:xfrm>
          <a:prstGeom prst="rect">
            <a:avLst/>
          </a:prstGeom>
          <a:solidFill>
            <a:schemeClr val="accent2">
              <a:lumMod val="20000"/>
              <a:lumOff val="80000"/>
              <a:alpha val="8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l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特に新しい技術で開発された機械製品への関心が高い。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⇒　テスラに限らず、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iPhone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も日本上陸時にすぐに購入、ルンバも発売時に購入など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867806F-192E-1DDC-46F5-DDE0FFFFF355}"/>
              </a:ext>
            </a:extLst>
          </p:cNvPr>
          <p:cNvSpPr txBox="1"/>
          <p:nvPr/>
        </p:nvSpPr>
        <p:spPr>
          <a:xfrm>
            <a:off x="1054896" y="1850667"/>
            <a:ext cx="10074221" cy="1715854"/>
          </a:xfrm>
          <a:prstGeom prst="rect">
            <a:avLst/>
          </a:prstGeom>
          <a:solidFill>
            <a:schemeClr val="accent2">
              <a:lumMod val="20000"/>
              <a:lumOff val="80000"/>
              <a:alpha val="8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l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時代の先を行く人・ものへ注目。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300"/>
              </a:spcAft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⇒　世の中の変化を体感したい！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⇒　イーロン・マスクに出会う。その中を変えていく切り込み隊長のような存在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・電気自動車、ペーパル、ビットコイン事業、宇宙事業、ブロックチェーン、ツイッター社など世の中を変える夢を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300"/>
              </a:spcAft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たくさん実現していく姿勢・取り組みへの共感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⇒　ちゃんと未来を理解しなければ！世の中に置いていかれたくないという気持ち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A04C628-33F7-FB48-961E-63DEFD8364DD}"/>
              </a:ext>
            </a:extLst>
          </p:cNvPr>
          <p:cNvSpPr txBox="1"/>
          <p:nvPr/>
        </p:nvSpPr>
        <p:spPr>
          <a:xfrm>
            <a:off x="334220" y="3651482"/>
            <a:ext cx="3316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テスラを購入してみて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A740A78-7373-3220-7FD3-82D9B2399A6C}"/>
              </a:ext>
            </a:extLst>
          </p:cNvPr>
          <p:cNvSpPr txBox="1"/>
          <p:nvPr/>
        </p:nvSpPr>
        <p:spPr>
          <a:xfrm>
            <a:off x="1058889" y="4020814"/>
            <a:ext cx="10074222" cy="1223412"/>
          </a:xfrm>
          <a:prstGeom prst="rect">
            <a:avLst/>
          </a:prstGeom>
          <a:solidFill>
            <a:schemeClr val="accent2">
              <a:lumMod val="20000"/>
              <a:lumOff val="80000"/>
              <a:alpha val="8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l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イーロン・マスクの夢に乗っかりたい気持ちからテスラを購入。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300"/>
              </a:spcAft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⇒　テスラ＝従来の車とは違う新しい概念を持ったタイプ（スマホに乗っているような感じ）の車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300"/>
              </a:spcAft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⇒　世の中を変える夢がつまった車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⇒　テスラに乗ることでその夢を体感できる！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3A4A596-6872-1D5C-3031-2B9C13C5CFDA}"/>
              </a:ext>
            </a:extLst>
          </p:cNvPr>
          <p:cNvSpPr txBox="1"/>
          <p:nvPr/>
        </p:nvSpPr>
        <p:spPr>
          <a:xfrm>
            <a:off x="1062884" y="5391435"/>
            <a:ext cx="10074222" cy="1223412"/>
          </a:xfrm>
          <a:prstGeom prst="rect">
            <a:avLst/>
          </a:prstGeom>
          <a:solidFill>
            <a:schemeClr val="accent2">
              <a:lumMod val="20000"/>
              <a:lumOff val="80000"/>
              <a:alpha val="8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l"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自身にとってテスラとは。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300"/>
              </a:spcAft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⇒　ワクワクを教えてくれる！未来を先取りできるもの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300"/>
              </a:spcAft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⇒　次はどんな世界がくるのかの道しるべ的な存在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300"/>
              </a:spcAft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⇒　そこに付いていこう！と</a:t>
            </a:r>
            <a:r>
              <a:rPr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いう気持ちにさせてくれる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3650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1624</TotalTime>
  <Words>455</Words>
  <Application>Microsoft Office PowerPoint</Application>
  <PresentationFormat>ワイド画面</PresentationFormat>
  <Paragraphs>34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メイリオ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亀岡俊史</dc:creator>
  <cp:lastModifiedBy>亀岡俊史</cp:lastModifiedBy>
  <cp:revision>42</cp:revision>
  <dcterms:created xsi:type="dcterms:W3CDTF">2022-05-30T01:55:05Z</dcterms:created>
  <dcterms:modified xsi:type="dcterms:W3CDTF">2022-12-14T03:51:13Z</dcterms:modified>
</cp:coreProperties>
</file>